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Comfortaa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f1ad7c0b83_8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f1ad7c0b83_8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fd8103a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fd8103a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f1ad7c0b83_8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f1ad7c0b83_8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f1ad7c0b83_8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f1ad7c0b83_8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fd8103a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7fd8103a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1ad7c0b83_8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f1ad7c0b83_8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f1ad7c0b83_8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f1ad7c0b83_8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f1ad7c0b83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f1ad7c0b83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f1ad7c0b83_8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f1ad7c0b83_8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>
            <p:ph type="ctrTitle"/>
          </p:nvPr>
        </p:nvSpPr>
        <p:spPr>
          <a:xfrm>
            <a:off x="1506000" y="1611750"/>
            <a:ext cx="6132000" cy="1861200"/>
          </a:xfrm>
          <a:prstGeom prst="rect">
            <a:avLst/>
          </a:prstGeom>
          <a:solidFill>
            <a:srgbClr val="1F2328"/>
          </a:solidFill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/>
              <a:t>Optimizing Battery Temperature for Electric Vehicles Using Quantum Annealing: Implications for Grid Load Management and Carbon Emission Reduction</a:t>
            </a:r>
            <a:endParaRPr b="1" sz="2200"/>
          </a:p>
        </p:txBody>
      </p:sp>
      <p:sp>
        <p:nvSpPr>
          <p:cNvPr id="87" name="Google Shape;87;p13"/>
          <p:cNvSpPr/>
          <p:nvPr/>
        </p:nvSpPr>
        <p:spPr>
          <a:xfrm>
            <a:off x="6133200" y="0"/>
            <a:ext cx="3010800" cy="234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7300" y="5102"/>
            <a:ext cx="3022598" cy="2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6302425" y="4531500"/>
            <a:ext cx="27606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</a:t>
            </a:r>
            <a:r>
              <a:rPr lang="en" sz="850">
                <a:solidFill>
                  <a:srgbClr val="525252"/>
                </a:solidFill>
                <a:highlight>
                  <a:srgbClr val="FFFFFF"/>
                </a:highlight>
              </a:rPr>
              <a:t>IBM’s System One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128875" y="154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Future Scope</a:t>
            </a:r>
            <a:endParaRPr b="1"/>
          </a:p>
        </p:txBody>
      </p:sp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2"/>
          <p:cNvSpPr txBox="1"/>
          <p:nvPr/>
        </p:nvSpPr>
        <p:spPr>
          <a:xfrm>
            <a:off x="128875" y="862800"/>
            <a:ext cx="8178900" cy="3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Roboto"/>
                <a:ea typeface="Roboto"/>
                <a:cs typeface="Roboto"/>
                <a:sym typeface="Roboto"/>
              </a:rPr>
              <a:t>Key Areas for Future Development: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Refinement of QUBO Formulation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We will enhance the QUBO formulation by incorporating additional constraints and refining penalty terms to better capture the complexities of battery temperature and SoC management.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Optimization of Quantum Annealing Setup</a:t>
            </a:r>
            <a:r>
              <a:rPr lang="en" sz="1700">
                <a:latin typeface="Roboto"/>
                <a:ea typeface="Roboto"/>
                <a:cs typeface="Roboto"/>
                <a:sym typeface="Roboto"/>
              </a:rPr>
              <a:t>: Further optimization of the quantum annealing process will be conducted to improve the accuracy and efficiency of the solutions obtained. This will involve fine-tuning the embedding process and exploring advanced quantum algorithms.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22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0" y="0"/>
            <a:ext cx="86016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Problem Statement</a:t>
            </a:r>
            <a:endParaRPr b="1"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650" y="382425"/>
            <a:ext cx="3708925" cy="37089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138975" y="569175"/>
            <a:ext cx="40686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optimising battery temperature for lithium-ion batteries in electric vehicles (EVs) while maintaining an optimal State of Charge (SoC)</a:t>
            </a:r>
            <a:endParaRPr b="1"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138975" y="1665725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138975" y="2495325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138975" y="3527100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673275" y="2236675"/>
            <a:ext cx="30000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2328"/>
                </a:solidFill>
                <a:highlight>
                  <a:srgbClr val="FFFFFF"/>
                </a:highlight>
              </a:rPr>
              <a:t>State of Charge (SoC): Keeping SoC within optimal ranges is vital for efficient battery operation and user experience.</a:t>
            </a:r>
            <a:endParaRPr b="1" sz="1600"/>
          </a:p>
        </p:txBody>
      </p:sp>
      <p:sp>
        <p:nvSpPr>
          <p:cNvPr id="102" name="Google Shape;102;p14"/>
          <p:cNvSpPr txBox="1"/>
          <p:nvPr/>
        </p:nvSpPr>
        <p:spPr>
          <a:xfrm>
            <a:off x="673275" y="1428425"/>
            <a:ext cx="3000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2328"/>
                </a:solidFill>
                <a:highlight>
                  <a:srgbClr val="FFFFFF"/>
                </a:highlight>
              </a:rPr>
              <a:t>Battery Temperature: Affects the SoH and efficiency of EV batteries, directly impacting their lifespan</a:t>
            </a:r>
            <a:endParaRPr b="1" sz="1600"/>
          </a:p>
        </p:txBody>
      </p:sp>
      <p:sp>
        <p:nvSpPr>
          <p:cNvPr id="103" name="Google Shape;103;p14"/>
          <p:cNvSpPr txBox="1"/>
          <p:nvPr/>
        </p:nvSpPr>
        <p:spPr>
          <a:xfrm>
            <a:off x="673275" y="3243175"/>
            <a:ext cx="30000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2328"/>
                </a:solidFill>
                <a:highlight>
                  <a:srgbClr val="FFFFFF"/>
                </a:highlight>
              </a:rPr>
              <a:t>Grid Load Management: Optimized battery performance can enable more effective smart charging strategies, reducing peak-time grid stress.</a:t>
            </a:r>
            <a:endParaRPr b="1" sz="1600"/>
          </a:p>
        </p:txBody>
      </p:sp>
      <p:sp>
        <p:nvSpPr>
          <p:cNvPr id="104" name="Google Shape;104;p14"/>
          <p:cNvSpPr txBox="1"/>
          <p:nvPr/>
        </p:nvSpPr>
        <p:spPr>
          <a:xfrm>
            <a:off x="673275" y="4249675"/>
            <a:ext cx="860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2328"/>
                </a:solidFill>
                <a:highlight>
                  <a:srgbClr val="FFFFFF"/>
                </a:highlight>
              </a:rPr>
              <a:t>Carbon Emissions: Efficient battery management can lead to better utilization of low-carbon energy sources, aiding in the reduction of carbon emissions.</a:t>
            </a:r>
            <a:endParaRPr b="1"/>
          </a:p>
        </p:txBody>
      </p:sp>
      <p:sp>
        <p:nvSpPr>
          <p:cNvPr id="105" name="Google Shape;105;p14"/>
          <p:cNvSpPr/>
          <p:nvPr/>
        </p:nvSpPr>
        <p:spPr>
          <a:xfrm>
            <a:off x="138975" y="4366975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6788925" y="3748975"/>
            <a:ext cx="2051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2328"/>
                </a:solidFill>
                <a:latin typeface="Roboto"/>
                <a:ea typeface="Roboto"/>
                <a:cs typeface="Roboto"/>
                <a:sym typeface="Roboto"/>
              </a:rPr>
              <a:t>Source: Copilot AI</a:t>
            </a:r>
            <a:endParaRPr sz="1500">
              <a:solidFill>
                <a:srgbClr val="1F232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0124" y="0"/>
            <a:ext cx="2083874" cy="15451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/>
        </p:nvSpPr>
        <p:spPr>
          <a:xfrm>
            <a:off x="614250" y="492200"/>
            <a:ext cx="8554500" cy="461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What is your project about?</a:t>
            </a:r>
            <a:endParaRPr b="1" sz="1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614250" y="2299500"/>
            <a:ext cx="8554500" cy="4617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What problem are you trying to solve?</a:t>
            </a:r>
            <a:endParaRPr b="1" sz="1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/>
          <p:nvPr/>
        </p:nvSpPr>
        <p:spPr>
          <a:xfrm>
            <a:off x="781300" y="1016463"/>
            <a:ext cx="6601800" cy="10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The project aims to optimize battery management systems for Li-Ion batteries using Quantum Annealing, focusing on enhancing efficiency and performance by optimizing battery temperature and improving State of Health (SoH) estimation.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781300" y="2845825"/>
            <a:ext cx="6289500" cy="10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The problem we are trying to solve is finding the optimal battery temperature while maintaining State of Charge (SoC) levels using Quantum Annealing.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177150" y="1174925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5"/>
          <p:cNvSpPr/>
          <p:nvPr/>
        </p:nvSpPr>
        <p:spPr>
          <a:xfrm>
            <a:off x="177150" y="3010950"/>
            <a:ext cx="437100" cy="31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141050" y="190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/>
              <a:t>Project Solution</a:t>
            </a:r>
            <a:endParaRPr b="1" sz="2600"/>
          </a:p>
        </p:txBody>
      </p:sp>
      <p:sp>
        <p:nvSpPr>
          <p:cNvPr id="126" name="Google Shape;126;p16"/>
          <p:cNvSpPr txBox="1"/>
          <p:nvPr/>
        </p:nvSpPr>
        <p:spPr>
          <a:xfrm>
            <a:off x="463150" y="1824475"/>
            <a:ext cx="7020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7" name="Google Shape;127;p16"/>
          <p:cNvGrpSpPr/>
          <p:nvPr/>
        </p:nvGrpSpPr>
        <p:grpSpPr>
          <a:xfrm>
            <a:off x="3260303" y="1170448"/>
            <a:ext cx="2521074" cy="2492141"/>
            <a:chOff x="2675582" y="676586"/>
            <a:chExt cx="3793942" cy="3790328"/>
          </a:xfrm>
        </p:grpSpPr>
        <p:sp>
          <p:nvSpPr>
            <p:cNvPr id="128" name="Google Shape;128;p16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80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fmla="val 12564381" name="adj1"/>
                <a:gd fmla="val 18346131" name="adj2"/>
                <a:gd fmla="val 20844" name="adj3"/>
              </a:avLst>
            </a:prstGeom>
            <a:solidFill>
              <a:srgbClr val="56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fmla="val 12622480" name="adj1"/>
                <a:gd fmla="val 18081133" name="adj2"/>
                <a:gd fmla="val 20809" name="adj3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" name="Google Shape;132;p16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133" name="Google Shape;133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701C7F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701C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" name="Google Shape;135;p16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136" name="Google Shape;136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771E86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771E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" name="Google Shape;138;p16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139" name="Google Shape;139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802090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8020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" name="Google Shape;141;p16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6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44" name="Google Shape;144;p16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145" name="Google Shape;145;p16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561561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6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5615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7" name="Google Shape;147;p16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8" name="Google Shape;148;p16"/>
          <p:cNvSpPr txBox="1"/>
          <p:nvPr/>
        </p:nvSpPr>
        <p:spPr>
          <a:xfrm>
            <a:off x="856900" y="1170475"/>
            <a:ext cx="15534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Data Initialization</a:t>
            </a:r>
            <a:endParaRPr sz="8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149" name="Google Shape;149;p16"/>
          <p:cNvCxnSpPr/>
          <p:nvPr/>
        </p:nvCxnSpPr>
        <p:spPr>
          <a:xfrm rot="10800000">
            <a:off x="2641913" y="1831625"/>
            <a:ext cx="1044300" cy="0"/>
          </a:xfrm>
          <a:prstGeom prst="straightConnector1">
            <a:avLst/>
          </a:prstGeom>
          <a:noFill/>
          <a:ln cap="flat" cmpd="sng" w="9525">
            <a:solidFill>
              <a:srgbClr val="802090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0" name="Google Shape;150;p16"/>
          <p:cNvSpPr txBox="1"/>
          <p:nvPr/>
        </p:nvSpPr>
        <p:spPr>
          <a:xfrm>
            <a:off x="133000" y="2822975"/>
            <a:ext cx="21240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Objective Function using Regression Models</a:t>
            </a:r>
            <a:endParaRPr sz="1800">
              <a:solidFill>
                <a:srgbClr val="1F232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" name="Google Shape;151;p16"/>
          <p:cNvCxnSpPr/>
          <p:nvPr/>
        </p:nvCxnSpPr>
        <p:spPr>
          <a:xfrm rot="10800000">
            <a:off x="2299013" y="3179325"/>
            <a:ext cx="1311000" cy="0"/>
          </a:xfrm>
          <a:prstGeom prst="straightConnector1">
            <a:avLst/>
          </a:prstGeom>
          <a:noFill/>
          <a:ln cap="flat" cmpd="sng" w="9525">
            <a:solidFill>
              <a:srgbClr val="771E86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2" name="Google Shape;152;p16"/>
          <p:cNvSpPr txBox="1"/>
          <p:nvPr/>
        </p:nvSpPr>
        <p:spPr>
          <a:xfrm>
            <a:off x="6467875" y="833875"/>
            <a:ext cx="21240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Quantum Annealing (D-Wave)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.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" name="Google Shape;153;p16"/>
          <p:cNvCxnSpPr/>
          <p:nvPr/>
        </p:nvCxnSpPr>
        <p:spPr>
          <a:xfrm>
            <a:off x="5133625" y="1554925"/>
            <a:ext cx="1286700" cy="0"/>
          </a:xfrm>
          <a:prstGeom prst="straightConnector1">
            <a:avLst/>
          </a:prstGeom>
          <a:noFill/>
          <a:ln cap="flat" cmpd="sng" w="9525">
            <a:solidFill>
              <a:srgbClr val="561561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4" name="Google Shape;154;p16"/>
          <p:cNvSpPr txBox="1"/>
          <p:nvPr/>
        </p:nvSpPr>
        <p:spPr>
          <a:xfrm>
            <a:off x="5317100" y="3090688"/>
            <a:ext cx="21240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QUBO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Formulation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" name="Google Shape;155;p16"/>
          <p:cNvCxnSpPr/>
          <p:nvPr/>
        </p:nvCxnSpPr>
        <p:spPr>
          <a:xfrm>
            <a:off x="5173400" y="3140288"/>
            <a:ext cx="1286700" cy="0"/>
          </a:xfrm>
          <a:prstGeom prst="straightConnector1">
            <a:avLst/>
          </a:prstGeom>
          <a:noFill/>
          <a:ln cap="flat" cmpd="sng" w="9525">
            <a:solidFill>
              <a:srgbClr val="701C7F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6" name="Google Shape;156;p16"/>
          <p:cNvSpPr txBox="1"/>
          <p:nvPr/>
        </p:nvSpPr>
        <p:spPr>
          <a:xfrm>
            <a:off x="260425" y="7984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F2328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7375" y="1873700"/>
            <a:ext cx="1928075" cy="149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6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5300" y="3364750"/>
            <a:ext cx="1553424" cy="14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 rotWithShape="1">
          <a:blip r:embed="rId5">
            <a:alphaModFix/>
          </a:blip>
          <a:srcRect b="7429" l="0" r="0" t="14114"/>
          <a:stretch/>
        </p:blipFill>
        <p:spPr>
          <a:xfrm>
            <a:off x="3738775" y="271350"/>
            <a:ext cx="2729101" cy="117412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 txBox="1"/>
          <p:nvPr/>
        </p:nvSpPr>
        <p:spPr>
          <a:xfrm>
            <a:off x="6565825" y="3320600"/>
            <a:ext cx="21846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Quantum Stack Exchange</a:t>
            </a:r>
            <a:endParaRPr sz="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3707275" y="1270150"/>
            <a:ext cx="13110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D-Wave</a:t>
            </a:r>
            <a:endParaRPr sz="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/>
          <p:nvPr/>
        </p:nvSpPr>
        <p:spPr>
          <a:xfrm>
            <a:off x="405525" y="912075"/>
            <a:ext cx="87633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600"/>
              <a:buFont typeface="Roboto"/>
              <a:buAutoNum type="arabicPeriod"/>
            </a:pP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Data Preparation</a:t>
            </a: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By converting NASA battery datasets from MATLAB to CSV format, and processed the data for SoC calculation.</a:t>
            </a:r>
            <a:endParaRPr sz="16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/>
          <p:cNvPicPr preferRelativeResize="0"/>
          <p:nvPr/>
        </p:nvPicPr>
        <p:blipFill rotWithShape="1">
          <a:blip r:embed="rId4">
            <a:alphaModFix/>
          </a:blip>
          <a:srcRect b="0" l="0" r="28494" t="0"/>
          <a:stretch/>
        </p:blipFill>
        <p:spPr>
          <a:xfrm>
            <a:off x="1462650" y="1626375"/>
            <a:ext cx="4658749" cy="2230125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" name="Google Shape;171;p17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/>
        </p:nvSpPr>
        <p:spPr>
          <a:xfrm>
            <a:off x="278250" y="500250"/>
            <a:ext cx="85875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	</a:t>
            </a: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Objective Function Formulation</a:t>
            </a: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By using statistical method to derive the objective function for the QUBO problem, targeting temperature minimization.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 rotWithShape="1">
          <a:blip r:embed="rId4">
            <a:alphaModFix/>
          </a:blip>
          <a:srcRect b="0" l="0" r="0" t="12072"/>
          <a:stretch/>
        </p:blipFill>
        <p:spPr>
          <a:xfrm>
            <a:off x="799000" y="1379678"/>
            <a:ext cx="7078430" cy="6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294750" y="2304600"/>
            <a:ext cx="855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QUBO Formulation</a:t>
            </a: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Developed the Q matrix for the quantum annealing process.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18575" y="2872200"/>
            <a:ext cx="3607750" cy="1271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8"/>
          <p:cNvSpPr txBox="1"/>
          <p:nvPr/>
        </p:nvSpPr>
        <p:spPr>
          <a:xfrm>
            <a:off x="1330575" y="3290575"/>
            <a:ext cx="6156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Q=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/>
        </p:nvSpPr>
        <p:spPr>
          <a:xfrm>
            <a:off x="235475" y="285225"/>
            <a:ext cx="85875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4.</a:t>
            </a: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Quantum Annealing</a:t>
            </a:r>
            <a:r>
              <a:rPr lang="en" sz="16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Currently working on embedding the objective function for D-Wave's quantum annealer.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500" y="946050"/>
            <a:ext cx="6872524" cy="3833825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0" name="Google Shape;190;p19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Success</a:t>
            </a:r>
            <a:endParaRPr b="1"/>
          </a:p>
        </p:txBody>
      </p:sp>
      <p:pic>
        <p:nvPicPr>
          <p:cNvPr id="196" name="Google Shape;1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 txBox="1"/>
          <p:nvPr/>
        </p:nvSpPr>
        <p:spPr>
          <a:xfrm>
            <a:off x="509875" y="1243375"/>
            <a:ext cx="81552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While our project is still in progress, the project has the potential to:</a:t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500"/>
              <a:buFont typeface="Roboto"/>
              <a:buAutoNum type="arabicPeriod"/>
            </a:pPr>
            <a:r>
              <a:rPr b="1"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Extend Battery Life and Improve EV Performance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Better temperature management could lead to longer battery life and enhanced EV performance.</a:t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500"/>
              <a:buFont typeface="Roboto"/>
              <a:buAutoNum type="arabicPeriod"/>
            </a:pPr>
            <a:r>
              <a:rPr b="1"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Smart Charging Strategies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More accurate SoC,SoH estimation can lead to optimized charging, reducing grid load during peak hours.</a:t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500"/>
              <a:buFont typeface="Roboto"/>
              <a:buAutoNum type="arabicPeriod"/>
            </a:pPr>
            <a:r>
              <a:rPr b="1"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Reduce Carbon Emissions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By optimizing the use of low-carbon energy sources during charging, carbon emissions could be significantly lowered.</a:t>
            </a:r>
            <a:endParaRPr sz="15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0" y="3668700"/>
            <a:ext cx="70206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Success Metrics</a:t>
            </a:r>
            <a:r>
              <a:rPr lang="en" sz="15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500">
                <a:solidFill>
                  <a:srgbClr val="1F2328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 achieved about 75% progress in applying Quantum Annealing to optimize battery temperature while maintaining State of Charge (SoC).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/>
        </p:nvSpPr>
        <p:spPr>
          <a:xfrm>
            <a:off x="524775" y="1362650"/>
            <a:ext cx="7901700" cy="19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700"/>
              <a:buFont typeface="Roboto"/>
              <a:buChar char="●"/>
            </a:pPr>
            <a:r>
              <a:rPr b="1"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Compare Classical, AI, and Quantum Methods</a:t>
            </a:r>
            <a:r>
              <a:rPr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Assess the performance of different methods in optimizing SoH and SoC.</a:t>
            </a:r>
            <a:endParaRPr sz="17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700"/>
              <a:buFont typeface="Roboto"/>
              <a:buChar char="●"/>
            </a:pPr>
            <a:r>
              <a:rPr b="1"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Constraints and Penalties:</a:t>
            </a:r>
            <a:r>
              <a:rPr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Fine-tune the QUBO formulation for better results.</a:t>
            </a:r>
            <a:endParaRPr sz="1700">
              <a:solidFill>
                <a:srgbClr val="1F2328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700"/>
              <a:buFont typeface="Roboto"/>
              <a:buChar char="●"/>
            </a:pPr>
            <a:r>
              <a:rPr b="1"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Expand Literature Review</a:t>
            </a:r>
            <a:r>
              <a:rPr lang="en" sz="1700">
                <a:solidFill>
                  <a:srgbClr val="1F232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Continue to explore emerging research in battery management and quantum optimization.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Google Shape;2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400" y="2"/>
            <a:ext cx="3022598" cy="2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 txBox="1"/>
          <p:nvPr/>
        </p:nvSpPr>
        <p:spPr>
          <a:xfrm>
            <a:off x="597225" y="828800"/>
            <a:ext cx="7020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Next Steps in the project…</a:t>
            </a:r>
            <a:endParaRPr b="1" sz="1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6463200" y="4850400"/>
            <a:ext cx="268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Womanium Quantum+Al Project</a:t>
            </a:r>
            <a:endParaRPr b="1" sz="12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